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985720" cy="864096"/>
          </a:xfr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/>
          </a:sp3d>
        </p:spPr>
        <p:txBody>
          <a:bodyPr>
            <a:normAutofit/>
          </a:bodyPr>
          <a:lstStyle/>
          <a:p>
            <a:pPr algn="ctr"/>
            <a:r>
              <a:rPr lang="ru-RU" sz="1400" dirty="0">
                <a:ln w="6350">
                  <a:noFill/>
                </a:ln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ПРИЕМ </a:t>
            </a:r>
            <a:r>
              <a:rPr lang="ru-RU" sz="1400" dirty="0" smtClean="0">
                <a:ln w="6350">
                  <a:noFill/>
                </a:ln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ЗАЯВЛЕНИЙ ОТ </a:t>
            </a:r>
            <a:r>
              <a:rPr lang="ru-RU" sz="1400" dirty="0">
                <a:ln w="6350">
                  <a:noFill/>
                </a:ln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ГРАЖДАН, ИМЕЮЩИХ ТРЕХ И БОЛЕЕ ДЕТЕЙ, ДЛЯ УЧАСТИЯ В МЕРОПРИЯТИИ ПО ПРЕДОСТАВЛЕНИЮ КОМПЕНСАЦИОННОЙ ВЫПЛАТЫ ВЗАМЕН ЗЕМЕЛЬНОГО </a:t>
            </a:r>
            <a:r>
              <a:rPr lang="ru-RU" sz="1400" dirty="0" smtClean="0">
                <a:ln w="6350">
                  <a:noFill/>
                </a:ln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УЧАСТКА</a:t>
            </a:r>
            <a:endParaRPr lang="ru-RU" sz="1400" dirty="0">
              <a:ln w="6350">
                <a:noFill/>
              </a:ln>
              <a:solidFill>
                <a:schemeClr val="tx2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0944" cy="432048"/>
          </a:xfrm>
          <a:scene3d>
            <a:camera prst="orthographicFront"/>
            <a:lightRig rig="threePt" dir="t"/>
          </a:scene3d>
          <a:sp3d>
            <a:bevelT w="38100"/>
          </a:sp3d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Прием заявлений будет активен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с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01 июля 2025г. </a:t>
            </a:r>
            <a:r>
              <a:rPr lang="ru-RU" sz="2400" b="1" dirty="0" smtClean="0">
                <a:latin typeface="Arial Black" panose="020B0A04020102020204" pitchFamily="34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по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31 июля 2025г.</a:t>
            </a:r>
            <a:endParaRPr lang="ru-RU" sz="20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91576" y="1772816"/>
            <a:ext cx="7056784" cy="4896544"/>
          </a:xfrm>
          <a:prstGeom prst="rect">
            <a:avLst/>
          </a:prstGeom>
          <a:noFill/>
          <a:ln>
            <a:noFill/>
          </a:ln>
        </p:spPr>
        <p:txBody>
          <a:bodyPr vert="horz" anchor="t">
            <a:no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ln>
                  <a:solidFill>
                    <a:schemeClr val="tx1">
                      <a:alpha val="37000"/>
                    </a:schemeClr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ОСНОВНЫЕ УСЛОВИЯ:</a:t>
            </a:r>
          </a:p>
          <a:p>
            <a:pPr algn="ctr"/>
            <a:endParaRPr lang="ru-RU" sz="500" b="1" dirty="0" smtClean="0">
              <a:ln>
                <a:solidFill>
                  <a:schemeClr val="tx1">
                    <a:alpha val="37000"/>
                  </a:schemeClr>
                </a:solidFill>
              </a:ln>
              <a:solidFill>
                <a:srgbClr val="FF0000"/>
              </a:solidFill>
              <a:effectLst>
                <a:outerShdw blurRad="50800" dist="50800" dir="5400000" algn="ctr" rotWithShape="0">
                  <a:srgbClr val="000000">
                    <a:alpha val="3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just"/>
            <a:r>
              <a:rPr lang="ru-RU" sz="16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1.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Заявление подается </a:t>
            </a:r>
            <a:r>
              <a:rPr lang="ru-RU" sz="16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г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ражданином, в отношении которого органами местного самоуправления соответствующих муниципальных образований Краснодарского края, </a:t>
            </a:r>
            <a:r>
              <a:rPr lang="ru-RU" sz="1500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принято решение о постановке на учет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в качестве лица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, имеющего право на предоставление ему земельного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участка в 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собственность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бесплатно </a:t>
            </a:r>
          </a:p>
          <a:p>
            <a:pPr algn="ctr"/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(</a:t>
            </a:r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в соответствии с Законом от 26 декабря 2014 г. № 3085-КЗ</a:t>
            </a:r>
            <a:r>
              <a:rPr lang="ru-RU" sz="16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)</a:t>
            </a:r>
          </a:p>
          <a:p>
            <a:pPr algn="ctr"/>
            <a:endParaRPr lang="ru-RU" sz="1600" dirty="0" smtClean="0">
              <a:ln>
                <a:noFill/>
              </a:ln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16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2.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Претенденту 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компенсируются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собственные (заемные) средства, в 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размере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до </a:t>
            </a:r>
            <a:r>
              <a:rPr lang="ru-RU" sz="1600" b="1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300</a:t>
            </a:r>
            <a:r>
              <a:rPr lang="ru-RU" sz="100" b="1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     </a:t>
            </a:r>
            <a:r>
              <a:rPr lang="ru-RU" sz="1600" b="1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000</a:t>
            </a:r>
            <a:r>
              <a:rPr lang="ru-RU" sz="1500" b="1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рублей,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затраченные:</a:t>
            </a:r>
          </a:p>
          <a:p>
            <a:pPr algn="just"/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- </a:t>
            </a:r>
            <a:r>
              <a:rPr lang="ru-RU" sz="14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по договору купли-продажи жилого помещения;</a:t>
            </a:r>
          </a:p>
          <a:p>
            <a:pPr algn="just"/>
            <a:r>
              <a:rPr lang="ru-RU" sz="14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- по договору участия в долевом строительстве (договора уступки права требования по договору участия в долевом строительстве);</a:t>
            </a:r>
          </a:p>
          <a:p>
            <a:pPr algn="just"/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- по </a:t>
            </a:r>
            <a:r>
              <a:rPr lang="ru-RU" sz="14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договору строительного подряда (при строительстве индивидуального жилого дома);</a:t>
            </a:r>
          </a:p>
          <a:p>
            <a:pPr algn="just"/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- по </a:t>
            </a:r>
            <a:r>
              <a:rPr lang="ru-RU" sz="14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договору купли-продажи земельного участка, на котором в последующем построен индивидуальный жилой </a:t>
            </a:r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дом.</a:t>
            </a:r>
          </a:p>
          <a:p>
            <a:pPr algn="ctr"/>
            <a:r>
              <a:rPr lang="ru-RU" sz="1800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!</a:t>
            </a:r>
            <a:r>
              <a:rPr lang="ru-RU" sz="13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 Объект должен быть расположен на территории Краснодарского края, и право </a:t>
            </a:r>
            <a:r>
              <a:rPr lang="ru-RU" sz="13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собственности </a:t>
            </a:r>
            <a:r>
              <a:rPr lang="ru-RU" sz="13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зарегистрировано </a:t>
            </a:r>
            <a:r>
              <a:rPr lang="ru-RU" sz="13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после </a:t>
            </a:r>
            <a:r>
              <a:rPr lang="ru-RU" sz="1300" b="1" u="sng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08 </a:t>
            </a:r>
            <a:r>
              <a:rPr lang="ru-RU" sz="1300" b="1" u="sng" dirty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апреля </a:t>
            </a:r>
            <a:r>
              <a:rPr lang="ru-RU" sz="1300" b="1" u="sng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2011г.</a:t>
            </a:r>
            <a:endParaRPr lang="ru-RU" sz="1300" dirty="0">
              <a:ln>
                <a:noFill/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l"/>
            <a:endParaRPr lang="ru-RU" sz="1600" b="1" dirty="0" smtClean="0">
              <a:solidFill>
                <a:srgbClr val="FF0000"/>
              </a:solidFill>
            </a:endParaRPr>
          </a:p>
          <a:p>
            <a:pPr algn="l"/>
            <a:endParaRPr lang="ru-RU" sz="1600" dirty="0"/>
          </a:p>
        </p:txBody>
      </p:sp>
      <p:pic>
        <p:nvPicPr>
          <p:cNvPr id="1026" name="Picture 2" descr="C:\Users\antonovaem\Desktop\Ко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51" y="2463155"/>
            <a:ext cx="1447800" cy="168592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5715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302499" y="4005064"/>
            <a:ext cx="1728192" cy="72008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38555" y="4365104"/>
            <a:ext cx="1728192" cy="646331"/>
          </a:xfrm>
          <a:prstGeom prst="rect">
            <a:avLst/>
          </a:prstGeom>
          <a:effectLst>
            <a:glow rad="127000">
              <a:schemeClr val="tx2"/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Arial Black" panose="020B0A04020102020204" pitchFamily="34" charset="0"/>
              </a:rPr>
              <a:t>Для подачи заявления сканируйте код</a:t>
            </a:r>
          </a:p>
        </p:txBody>
      </p:sp>
    </p:spTree>
    <p:extLst>
      <p:ext uri="{BB962C8B-B14F-4D97-AF65-F5344CB8AC3E}">
        <p14:creationId xmlns:p14="http://schemas.microsoft.com/office/powerpoint/2010/main" val="33348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207</TotalTime>
  <Words>188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Franklin Gothic Book</vt:lpstr>
      <vt:lpstr>Wingdings 2</vt:lpstr>
      <vt:lpstr>Техническая</vt:lpstr>
      <vt:lpstr>ПРИЕМ ЗАЯВЛЕНИЙ ОТ ГРАЖДАН, ИМЕЮЩИХ ТРЕХ И БОЛЕЕ ДЕТЕЙ, ДЛЯ УЧАСТИЯ В МЕРОПРИЯТИИ ПО ПРЕДОСТАВЛЕНИЮ КОМПЕНСАЦИОННОЙ ВЫПЛАТЫ ВЗАМЕН ЗЕМЕЛЬНОГО УЧАСТКА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 ЗАЯВЛЕНИЙ ОТ ГРАЖДАН, ИМЕЮЩИХ ТРЕХ И БОЛЕЕ ДЕТЕЙ, ДЛЯ УЧАСТИЯ В МЕРОПРИЯТИИ ПО ПРЕДОСТАВЛЕНИЮ КОМПЕНСАЦИОННОЙ ВЫПЛАТЫ ВЗАМЕН ЗЕМЕЛЬНОГО УЧАСТКА</dc:title>
  <dc:creator>Елена Михайловна Антонова</dc:creator>
  <cp:lastModifiedBy>Александр Дмитриевич Серенко</cp:lastModifiedBy>
  <cp:revision>21</cp:revision>
  <cp:lastPrinted>2025-06-26T12:21:02Z</cp:lastPrinted>
  <dcterms:created xsi:type="dcterms:W3CDTF">2025-01-10T11:37:40Z</dcterms:created>
  <dcterms:modified xsi:type="dcterms:W3CDTF">2025-07-14T06:57:55Z</dcterms:modified>
</cp:coreProperties>
</file>