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0079C2"/>
    <a:srgbClr val="336699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404" y="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5763E-68DF-4578-848C-9E0E30A1EE64}" type="datetimeFigureOut">
              <a:rPr lang="ru-RU" smtClean="0"/>
              <a:pPr/>
              <a:t>07.05.2020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5FD4F-BBBC-4421-9223-97A4843DA82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4" descr="C:\Users\Владимир\Desktop\для баннера\рис 3.1.jpg"/>
          <p:cNvPicPr>
            <a:picLocks noChangeAspect="1" noChangeArrowheads="1"/>
          </p:cNvPicPr>
          <p:nvPr/>
        </p:nvPicPr>
        <p:blipFill rotWithShape="1">
          <a:blip r:embed="rId2"/>
          <a:srcRect l="2078" t="26804" r="77725" b="23418"/>
          <a:stretch/>
        </p:blipFill>
        <p:spPr bwMode="auto">
          <a:xfrm>
            <a:off x="260648" y="6328880"/>
            <a:ext cx="831317" cy="69139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214282"/>
            <a:ext cx="6858000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32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УВАЖАЕМЫЕ ПОТРЕБИТЕЛИ ГАЗА!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С 30 марта абонентские участки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ООО «Газпром межрегионгаз Краснодар»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находятся на дистанционном режиме работы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2200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Напоминаем, что вы можете, не выходя из дома воспользоваться электронными сервисами, чтобы, СВОЕВРЕМЕННО </a:t>
            </a:r>
          </a:p>
          <a:p>
            <a:pPr algn="ctr">
              <a:spcBef>
                <a:spcPts val="300"/>
              </a:spcBef>
              <a:spcAft>
                <a:spcPts val="300"/>
              </a:spcAft>
            </a:pPr>
            <a:r>
              <a:rPr lang="ru-RU" sz="2200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 ПЕРЕДАТЬ ПОКАЗАНИЯ СЧЕТЧИКОВ И ОПЛАТИТЬ ГАЗ.</a:t>
            </a:r>
          </a:p>
          <a:p>
            <a:pPr marL="151200" indent="-165600" algn="ctr">
              <a:spcBef>
                <a:spcPts val="300"/>
              </a:spcBef>
              <a:spcAft>
                <a:spcPts val="300"/>
              </a:spcAft>
            </a:pPr>
            <a: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ПОМОГИТЕ </a:t>
            </a:r>
            <a:r>
              <a:rPr lang="ru-RU" sz="2400" b="1" dirty="0">
                <a:solidFill>
                  <a:srgbClr val="003366"/>
                </a:solidFill>
                <a:latin typeface="Arial Narrow" panose="020B0606020202030204" pitchFamily="34" charset="0"/>
              </a:rPr>
              <a:t>ЭТО СДЕЛАТЬ </a:t>
            </a:r>
            <a: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/>
            </a:r>
            <a:b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</a:br>
            <a: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СВОИМ </a:t>
            </a:r>
            <a:r>
              <a:rPr lang="ru-RU" sz="2400" b="1" dirty="0">
                <a:solidFill>
                  <a:srgbClr val="003366"/>
                </a:solidFill>
                <a:latin typeface="Arial Narrow" panose="020B0606020202030204" pitchFamily="34" charset="0"/>
              </a:rPr>
              <a:t>РОДСТВЕННИКАМ </a:t>
            </a:r>
            <a: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И </a:t>
            </a:r>
            <a:r>
              <a:rPr lang="ru-RU" sz="2400" b="1" dirty="0">
                <a:solidFill>
                  <a:srgbClr val="003366"/>
                </a:solidFill>
                <a:latin typeface="Arial Narrow" panose="020B0606020202030204" pitchFamily="34" charset="0"/>
              </a:rPr>
              <a:t>ПОЖИЛЫМ </a:t>
            </a:r>
            <a:r>
              <a:rPr lang="ru-RU" sz="2400" b="1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ЛЮДЯМ</a:t>
            </a:r>
            <a:endParaRPr lang="ru-RU" sz="2400" b="1" dirty="0">
              <a:solidFill>
                <a:srgbClr val="003366"/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8072462"/>
            <a:ext cx="6858000" cy="1071538"/>
          </a:xfrm>
          <a:prstGeom prst="rect">
            <a:avLst/>
          </a:prstGeom>
          <a:solidFill>
            <a:srgbClr val="0079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3" descr="C:\Users\U5200002\Desktop\Новая папка\ргк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2" y="8136000"/>
            <a:ext cx="1714512" cy="9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218570" y="6228184"/>
            <a:ext cx="6418203" cy="1728192"/>
          </a:xfrm>
          <a:prstGeom prst="rect">
            <a:avLst/>
          </a:prstGeom>
          <a:noFill/>
          <a:ln w="19050">
            <a:solidFill>
              <a:srgbClr val="007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18571" y="6270575"/>
            <a:ext cx="64182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9C2"/>
                </a:solidFill>
                <a:latin typeface="Arial Narrow" panose="020B0606020202030204" pitchFamily="34" charset="0"/>
              </a:rPr>
              <a:t>Оплатить газ до 10 числа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80729" y="6684039"/>
            <a:ext cx="568863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3200" indent="-223200">
              <a:buClr>
                <a:srgbClr val="003366"/>
              </a:buClr>
              <a:buFont typeface="Symbol" panose="05050102010706020507" pitchFamily="18" charset="2"/>
              <a:buChar char="-"/>
            </a:pPr>
            <a:r>
              <a:rPr lang="ru-RU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Личный кабинет абонента «Мой газ» на </a:t>
            </a:r>
            <a:r>
              <a:rPr lang="ru-RU" b="1" u="sng" dirty="0" err="1" smtClean="0">
                <a:solidFill>
                  <a:srgbClr val="0079C2"/>
                </a:solidFill>
                <a:latin typeface="Arial Narrow" panose="020B0606020202030204" pitchFamily="34" charset="0"/>
              </a:rPr>
              <a:t>мргкраснодар.рф</a:t>
            </a:r>
            <a:endParaRPr lang="ru-RU" b="1" u="sng" dirty="0" smtClean="0">
              <a:solidFill>
                <a:srgbClr val="0079C2"/>
              </a:solidFill>
              <a:latin typeface="Arial Narrow" panose="020B0606020202030204" pitchFamily="34" charset="0"/>
            </a:endParaRPr>
          </a:p>
          <a:p>
            <a:pPr marL="223200" indent="-223200">
              <a:buClr>
                <a:srgbClr val="003366"/>
              </a:buClr>
              <a:buFont typeface="Symbol" panose="05050102010706020507" pitchFamily="18" charset="2"/>
              <a:buChar char="-"/>
            </a:pPr>
            <a:r>
              <a:rPr lang="ru-RU" b="1" dirty="0" smtClean="0">
                <a:solidFill>
                  <a:srgbClr val="0079C2"/>
                </a:solidFill>
                <a:latin typeface="Arial Narrow" panose="020B0606020202030204" pitchFamily="34" charset="0"/>
              </a:rPr>
              <a:t>Онлайн-банки</a:t>
            </a:r>
          </a:p>
          <a:p>
            <a:pPr marL="223200" indent="-223200">
              <a:buClr>
                <a:srgbClr val="003366"/>
              </a:buClr>
              <a:buFont typeface="Symbol" panose="05050102010706020507" pitchFamily="18" charset="2"/>
              <a:buChar char="-"/>
            </a:pPr>
            <a:r>
              <a:rPr lang="ru-RU" b="1" dirty="0" smtClean="0">
                <a:solidFill>
                  <a:srgbClr val="0079C2"/>
                </a:solidFill>
                <a:latin typeface="Arial Narrow" panose="020B0606020202030204" pitchFamily="34" charset="0"/>
              </a:rPr>
              <a:t>Оплата квитанции с помощью </a:t>
            </a:r>
            <a:r>
              <a:rPr lang="en-US" b="1" dirty="0" smtClean="0">
                <a:solidFill>
                  <a:srgbClr val="0079C2"/>
                </a:solidFill>
                <a:latin typeface="Arial Narrow" panose="020B0606020202030204" pitchFamily="34" charset="0"/>
              </a:rPr>
              <a:t>QR-</a:t>
            </a:r>
            <a:r>
              <a:rPr lang="ru-RU" b="1" dirty="0" smtClean="0">
                <a:solidFill>
                  <a:srgbClr val="0079C2"/>
                </a:solidFill>
                <a:latin typeface="Arial Narrow" panose="020B0606020202030204" pitchFamily="34" charset="0"/>
              </a:rPr>
              <a:t>кода</a:t>
            </a:r>
          </a:p>
          <a:p>
            <a:pPr marL="223200" indent="-223200">
              <a:buClr>
                <a:srgbClr val="003366"/>
              </a:buClr>
              <a:buFont typeface="Symbol" panose="05050102010706020507" pitchFamily="18" charset="2"/>
              <a:buChar char="-"/>
            </a:pPr>
            <a:r>
              <a:rPr lang="ru-RU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Другие электронные сервисы для приема платежей ЖКХ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642918" y="4714877"/>
            <a:ext cx="5929354" cy="323165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>
              <a:lnSpc>
                <a:spcPts val="1800"/>
              </a:lnSpc>
            </a:pPr>
            <a:r>
              <a:rPr lang="ru-RU" sz="2400" b="1" dirty="0" smtClean="0">
                <a:solidFill>
                  <a:srgbClr val="0079C2"/>
                </a:solidFill>
                <a:latin typeface="Arial Narrow" panose="020B0606020202030204" pitchFamily="34" charset="0"/>
              </a:rPr>
              <a:t>Передать показания счетчика до 25 числа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00108" y="5072066"/>
            <a:ext cx="5562946" cy="10490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23200">
              <a:spcBef>
                <a:spcPts val="600"/>
              </a:spcBef>
              <a:spcAft>
                <a:spcPts val="300"/>
              </a:spcAft>
              <a:buClr>
                <a:srgbClr val="003366"/>
              </a:buClr>
              <a:buFont typeface="Symbol" panose="05050102010706020507" pitchFamily="18" charset="2"/>
              <a:buChar char="-"/>
            </a:pPr>
            <a:r>
              <a:rPr lang="ru-RU" b="1" u="sng" dirty="0" err="1" smtClean="0">
                <a:solidFill>
                  <a:srgbClr val="0079C2"/>
                </a:solidFill>
                <a:latin typeface="Arial Narrow" panose="020B0606020202030204" pitchFamily="34" charset="0"/>
              </a:rPr>
              <a:t>мргкраснодар.рф</a:t>
            </a:r>
            <a:endParaRPr lang="ru-RU" b="1" u="sng" dirty="0" smtClean="0">
              <a:solidFill>
                <a:srgbClr val="0079C2"/>
              </a:solidFill>
              <a:latin typeface="Arial Narrow" panose="020B0606020202030204" pitchFamily="34" charset="0"/>
            </a:endParaRPr>
          </a:p>
          <a:p>
            <a:pPr indent="-223200">
              <a:lnSpc>
                <a:spcPts val="2200"/>
              </a:lnSpc>
              <a:spcBef>
                <a:spcPts val="600"/>
              </a:spcBef>
              <a:spcAft>
                <a:spcPts val="300"/>
              </a:spcAft>
              <a:buClr>
                <a:srgbClr val="003366"/>
              </a:buClr>
              <a:buFont typeface="Symbol" panose="05050102010706020507" pitchFamily="18" charset="2"/>
              <a:buChar char="-"/>
            </a:pPr>
            <a:r>
              <a:rPr lang="ru-RU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направить СМС на тел. +7 (958) 609-70-55 </a:t>
            </a:r>
            <a:br>
              <a:rPr lang="ru-RU" dirty="0" smtClean="0">
                <a:solidFill>
                  <a:srgbClr val="003366"/>
                </a:solidFill>
                <a:latin typeface="Arial Narrow" panose="020B0606020202030204" pitchFamily="34" charset="0"/>
              </a:rPr>
            </a:br>
            <a:r>
              <a:rPr lang="ru-RU" dirty="0" smtClean="0">
                <a:solidFill>
                  <a:srgbClr val="003366"/>
                </a:solidFill>
                <a:latin typeface="Arial Narrow" panose="020B0606020202030204" pitchFamily="34" charset="0"/>
              </a:rPr>
              <a:t>     в формате: № лицевого </a:t>
            </a:r>
            <a:r>
              <a:rPr lang="ru-RU" dirty="0" err="1" smtClean="0">
                <a:solidFill>
                  <a:srgbClr val="003366"/>
                </a:solidFill>
                <a:latin typeface="Arial Narrow" panose="020B0606020202030204" pitchFamily="34" charset="0"/>
              </a:rPr>
              <a:t>счета</a:t>
            </a:r>
            <a:r>
              <a:rPr lang="ru-RU" dirty="0" err="1" smtClean="0">
                <a:solidFill>
                  <a:srgbClr val="003366"/>
                </a:solidFill>
                <a:latin typeface="Arial Narrow" panose="020B0606020202030204" pitchFamily="34" charset="0"/>
                <a:sym typeface="Symbol"/>
              </a:rPr>
              <a:t>показания</a:t>
            </a:r>
            <a:r>
              <a:rPr lang="en-US" dirty="0" smtClean="0">
                <a:solidFill>
                  <a:srgbClr val="003366"/>
                </a:solidFill>
                <a:latin typeface="Arial Narrow" panose="020B0606020202030204" pitchFamily="34" charset="0"/>
                <a:sym typeface="Symbol"/>
              </a:rPr>
              <a:t>#</a:t>
            </a:r>
            <a:endParaRPr lang="ru-RU" dirty="0" smtClean="0">
              <a:solidFill>
                <a:srgbClr val="003366"/>
              </a:solidFill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14290" y="4572000"/>
            <a:ext cx="6429420" cy="1512168"/>
          </a:xfrm>
          <a:prstGeom prst="rect">
            <a:avLst/>
          </a:prstGeom>
          <a:noFill/>
          <a:ln w="19050">
            <a:solidFill>
              <a:srgbClr val="0079C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28" name="Picture 3" descr="C:\Users\Владимир\Desktop\для баннера\рис 2.jpg"/>
          <p:cNvPicPr>
            <a:picLocks noChangeAspect="1" noChangeArrowheads="1"/>
          </p:cNvPicPr>
          <p:nvPr/>
        </p:nvPicPr>
        <p:blipFill rotWithShape="1">
          <a:blip r:embed="rId4"/>
          <a:srcRect l="2989" t="42211" r="64307" b="20375"/>
          <a:stretch/>
        </p:blipFill>
        <p:spPr bwMode="auto">
          <a:xfrm>
            <a:off x="5357826" y="5214942"/>
            <a:ext cx="928694" cy="6236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94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Symbol</vt:lpstr>
      <vt:lpstr>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</dc:creator>
  <cp:lastModifiedBy>Наталья Олеговна</cp:lastModifiedBy>
  <cp:revision>27</cp:revision>
  <cp:lastPrinted>2020-05-07T05:40:31Z</cp:lastPrinted>
  <dcterms:created xsi:type="dcterms:W3CDTF">2020-03-26T16:07:24Z</dcterms:created>
  <dcterms:modified xsi:type="dcterms:W3CDTF">2020-05-07T05:43:59Z</dcterms:modified>
</cp:coreProperties>
</file>